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8e3b829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8e3b829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d8e3b829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8e3b829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8e3b829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8e3b829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8e3b829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8e3b829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8e3b829d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8e3b829d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8e3b829d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8e3b829d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8e3b829d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8e3b829d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8e3b829d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8e3b829d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Week 4</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Akshat Iyer, Andrew Wu, Eugene Kim, Sebastian Perez, Will Noonan</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are </a:t>
            </a:r>
            <a:r>
              <a:rPr lang="en"/>
              <a:t>optimizing</a:t>
            </a:r>
            <a:r>
              <a:rPr lang="en"/>
              <a:t> the location of movable concession stands within existing stadiums in order to maximize revenue based on crowd behavior.</a:t>
            </a:r>
            <a:endParaRPr/>
          </a:p>
          <a:p>
            <a:pPr indent="-311150" lvl="0" marL="457200" rtl="0" algn="l">
              <a:spcBef>
                <a:spcPts val="0"/>
              </a:spcBef>
              <a:spcAft>
                <a:spcPts val="0"/>
              </a:spcAft>
              <a:buSzPts val="1300"/>
              <a:buChar char="●"/>
            </a:pPr>
            <a:r>
              <a:rPr lang="en"/>
              <a:t>Our goal is to create a simulation framework that can determine the best locations for movable concessions stands given the stadium layout.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Reasoning</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sports industry is lucrative, and one of the main factors driving revenue is the sale of concessions to fans.</a:t>
            </a:r>
            <a:endParaRPr sz="1600"/>
          </a:p>
          <a:p>
            <a:pPr indent="-330200" lvl="0" marL="457200" rtl="0" algn="l">
              <a:spcBef>
                <a:spcPts val="0"/>
              </a:spcBef>
              <a:spcAft>
                <a:spcPts val="0"/>
              </a:spcAft>
              <a:buSzPts val="1600"/>
              <a:buChar char="●"/>
            </a:pPr>
            <a:r>
              <a:rPr lang="en" sz="1600"/>
              <a:t>The location of concession stands has to be approached with careful consideration, as it can have a significant impact on how much is able to be sold.</a:t>
            </a:r>
            <a:endParaRPr sz="1600"/>
          </a:p>
          <a:p>
            <a:pPr indent="-330200" lvl="0" marL="457200" rtl="0" algn="l">
              <a:spcBef>
                <a:spcPts val="0"/>
              </a:spcBef>
              <a:spcAft>
                <a:spcPts val="0"/>
              </a:spcAft>
              <a:buSzPts val="1600"/>
              <a:buChar char="●"/>
            </a:pPr>
            <a:r>
              <a:rPr lang="en" sz="1600"/>
              <a:t>By devising a system to optimize the location of concession stands for a specific </a:t>
            </a:r>
            <a:r>
              <a:rPr lang="en" sz="1600"/>
              <a:t>stadium layout, revenue could be increased significantly.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Construct a simulation with different classes of rational agents as humans interacting with the environment (stadium).</a:t>
            </a:r>
            <a:endParaRPr/>
          </a:p>
          <a:p>
            <a:pPr indent="-311150" lvl="0" marL="457200" rtl="0" algn="l">
              <a:spcBef>
                <a:spcPts val="0"/>
              </a:spcBef>
              <a:spcAft>
                <a:spcPts val="0"/>
              </a:spcAft>
              <a:buSzPts val="1300"/>
              <a:buChar char="●"/>
            </a:pPr>
            <a:r>
              <a:rPr lang="en"/>
              <a:t>Monitor the agents over a period of time and make note of the revenue a specific real-world configuration generates.</a:t>
            </a:r>
            <a:endParaRPr/>
          </a:p>
          <a:p>
            <a:pPr indent="-311150" lvl="0" marL="457200" rtl="0" algn="l">
              <a:spcBef>
                <a:spcPts val="0"/>
              </a:spcBef>
              <a:spcAft>
                <a:spcPts val="0"/>
              </a:spcAft>
              <a:buSzPts val="1300"/>
              <a:buChar char="●"/>
            </a:pPr>
            <a:r>
              <a:rPr lang="en"/>
              <a:t>Tune our simulation until those values match real-world reports.</a:t>
            </a:r>
            <a:endParaRPr/>
          </a:p>
          <a:p>
            <a:pPr indent="-311150" lvl="0" marL="457200" rtl="0" algn="l">
              <a:spcBef>
                <a:spcPts val="0"/>
              </a:spcBef>
              <a:spcAft>
                <a:spcPts val="0"/>
              </a:spcAft>
              <a:buSzPts val="1300"/>
              <a:buChar char="●"/>
            </a:pPr>
            <a:r>
              <a:rPr lang="en"/>
              <a:t>Use the updated simulation parameters with differing locations to find the optimal 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Setup</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Python Simulation of an MxN grid</a:t>
            </a:r>
            <a:endParaRPr/>
          </a:p>
          <a:p>
            <a:pPr indent="-298450" lvl="1" marL="914400" rtl="0" algn="l">
              <a:spcBef>
                <a:spcPts val="0"/>
              </a:spcBef>
              <a:spcAft>
                <a:spcPts val="0"/>
              </a:spcAft>
              <a:buSzPts val="1100"/>
              <a:buChar char="○"/>
            </a:pPr>
            <a:r>
              <a:rPr lang="en"/>
              <a:t>X Agents with some algorithm A logical reasoning</a:t>
            </a:r>
            <a:endParaRPr/>
          </a:p>
          <a:p>
            <a:pPr indent="-298450" lvl="1" marL="914400" rtl="0" algn="l">
              <a:spcBef>
                <a:spcPts val="0"/>
              </a:spcBef>
              <a:spcAft>
                <a:spcPts val="0"/>
              </a:spcAft>
              <a:buSzPts val="1100"/>
              <a:buChar char="○"/>
            </a:pPr>
            <a:r>
              <a:rPr lang="en"/>
              <a:t>Y Places of Interest (POI)</a:t>
            </a:r>
            <a:endParaRPr/>
          </a:p>
          <a:p>
            <a:pPr indent="-298450" lvl="2" marL="1371600" rtl="0" algn="l">
              <a:spcBef>
                <a:spcPts val="0"/>
              </a:spcBef>
              <a:spcAft>
                <a:spcPts val="0"/>
              </a:spcAft>
              <a:buSzPts val="1100"/>
              <a:buChar char="■"/>
            </a:pPr>
            <a:r>
              <a:rPr lang="en"/>
              <a:t>Concession Stands</a:t>
            </a:r>
            <a:endParaRPr/>
          </a:p>
          <a:p>
            <a:pPr indent="-298450" lvl="2" marL="1371600" rtl="0" algn="l">
              <a:spcBef>
                <a:spcPts val="0"/>
              </a:spcBef>
              <a:spcAft>
                <a:spcPts val="0"/>
              </a:spcAft>
              <a:buSzPts val="1100"/>
              <a:buChar char="■"/>
            </a:pPr>
            <a:r>
              <a:rPr lang="en"/>
              <a:t>Seating</a:t>
            </a:r>
            <a:endParaRPr/>
          </a:p>
          <a:p>
            <a:pPr indent="-311150" lvl="0" marL="457200" rtl="0" algn="l">
              <a:spcBef>
                <a:spcPts val="0"/>
              </a:spcBef>
              <a:spcAft>
                <a:spcPts val="0"/>
              </a:spcAft>
              <a:buSzPts val="1300"/>
              <a:buChar char="●"/>
            </a:pPr>
            <a:r>
              <a:rPr lang="en"/>
              <a:t>Time Step Function</a:t>
            </a:r>
            <a:endParaRPr/>
          </a:p>
          <a:p>
            <a:pPr indent="-298450" lvl="1" marL="914400" rtl="0" algn="l">
              <a:spcBef>
                <a:spcPts val="0"/>
              </a:spcBef>
              <a:spcAft>
                <a:spcPts val="0"/>
              </a:spcAft>
              <a:buSzPts val="1100"/>
              <a:buChar char="○"/>
            </a:pPr>
            <a:r>
              <a:rPr lang="en"/>
              <a:t>Every step an agent takes an action based on their reasoning algorithm</a:t>
            </a:r>
            <a:endParaRPr/>
          </a:p>
          <a:p>
            <a:pPr indent="-311150" lvl="0" marL="457200" rtl="0" algn="l">
              <a:spcBef>
                <a:spcPts val="0"/>
              </a:spcBef>
              <a:spcAft>
                <a:spcPts val="0"/>
              </a:spcAft>
              <a:buSzPts val="1300"/>
              <a:buChar char="●"/>
            </a:pPr>
            <a:r>
              <a:rPr lang="en"/>
              <a:t>Reward Function</a:t>
            </a:r>
            <a:endParaRPr/>
          </a:p>
          <a:p>
            <a:pPr indent="-298450" lvl="1" marL="914400" rtl="0" algn="l">
              <a:spcBef>
                <a:spcPts val="0"/>
              </a:spcBef>
              <a:spcAft>
                <a:spcPts val="0"/>
              </a:spcAft>
              <a:buSzPts val="1100"/>
              <a:buChar char="○"/>
            </a:pPr>
            <a:r>
              <a:rPr lang="en"/>
              <a:t>Sum of rewards from when an agent lands on a POI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Our team will need real-world data regarding current stadium configurations, attendance numbers, and revenue generated.</a:t>
            </a:r>
            <a:endParaRPr/>
          </a:p>
          <a:p>
            <a:pPr indent="-311150" lvl="0" marL="457200" rtl="0" algn="l">
              <a:spcBef>
                <a:spcPts val="0"/>
              </a:spcBef>
              <a:spcAft>
                <a:spcPts val="0"/>
              </a:spcAft>
              <a:buSzPts val="1300"/>
              <a:buChar char="●"/>
            </a:pPr>
            <a:r>
              <a:rPr lang="en"/>
              <a:t>This data is needed to tune our simulation to the real-world parameters that people operate by.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Work</a:t>
            </a:r>
            <a:endParaRPr/>
          </a:p>
        </p:txBody>
      </p:sp>
      <p:sp>
        <p:nvSpPr>
          <p:cNvPr id="123" name="Google Shape;123;p19"/>
          <p:cNvSpPr txBox="1"/>
          <p:nvPr>
            <p:ph idx="1" type="body"/>
          </p:nvPr>
        </p:nvSpPr>
        <p:spPr>
          <a:xfrm>
            <a:off x="729450" y="2078875"/>
            <a:ext cx="4165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Basic simulation grid is complete</a:t>
            </a:r>
            <a:endParaRPr/>
          </a:p>
          <a:p>
            <a:pPr indent="-298450" lvl="1" marL="914400" rtl="0" algn="l">
              <a:spcBef>
                <a:spcPts val="0"/>
              </a:spcBef>
              <a:spcAft>
                <a:spcPts val="0"/>
              </a:spcAft>
              <a:buSzPts val="1100"/>
              <a:buChar char="○"/>
            </a:pPr>
            <a:r>
              <a:rPr lang="en"/>
              <a:t>Supports custom grid shapes with invalid movement spaces (e.g. the field)</a:t>
            </a:r>
            <a:endParaRPr/>
          </a:p>
          <a:p>
            <a:pPr indent="-298450" lvl="1" marL="914400" rtl="0" algn="l">
              <a:spcBef>
                <a:spcPts val="0"/>
              </a:spcBef>
              <a:spcAft>
                <a:spcPts val="0"/>
              </a:spcAft>
              <a:buSzPts val="1100"/>
              <a:buChar char="○"/>
            </a:pPr>
            <a:r>
              <a:rPr lang="en"/>
              <a:t>Agents take random actions</a:t>
            </a:r>
            <a:endParaRPr/>
          </a:p>
          <a:p>
            <a:pPr indent="-311150" lvl="0" marL="457200" rtl="0" algn="l">
              <a:spcBef>
                <a:spcPts val="0"/>
              </a:spcBef>
              <a:spcAft>
                <a:spcPts val="0"/>
              </a:spcAft>
              <a:buSzPts val="1300"/>
              <a:buChar char="●"/>
            </a:pPr>
            <a:r>
              <a:rPr lang="en"/>
              <a:t>Basic reward function is complete</a:t>
            </a:r>
            <a:endParaRPr/>
          </a:p>
          <a:p>
            <a:pPr indent="-298450" lvl="1" marL="914400" rtl="0" algn="l">
              <a:spcBef>
                <a:spcPts val="0"/>
              </a:spcBef>
              <a:spcAft>
                <a:spcPts val="0"/>
              </a:spcAft>
              <a:buSzPts val="1100"/>
              <a:buChar char="○"/>
            </a:pPr>
            <a:r>
              <a:rPr lang="en"/>
              <a:t>Reward is summed whenever an agent lands on a reward square</a:t>
            </a:r>
            <a:endParaRPr/>
          </a:p>
        </p:txBody>
      </p:sp>
      <p:pic>
        <p:nvPicPr>
          <p:cNvPr id="124" name="Google Shape;124;p19"/>
          <p:cNvPicPr preferRelativeResize="0"/>
          <p:nvPr/>
        </p:nvPicPr>
        <p:blipFill rotWithShape="1">
          <a:blip r:embed="rId3">
            <a:alphaModFix/>
          </a:blip>
          <a:srcRect b="0" l="9551" r="9430" t="0"/>
          <a:stretch/>
        </p:blipFill>
        <p:spPr>
          <a:xfrm>
            <a:off x="5087700" y="1645900"/>
            <a:ext cx="3748600" cy="2602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 different classes of agents that can interact with the environment. Examples include people who really want to watch the game, people who are indifferent to the game, and people sitting in different sections.</a:t>
            </a:r>
            <a:endParaRPr/>
          </a:p>
          <a:p>
            <a:pPr indent="-311150" lvl="0" marL="457200" rtl="0" algn="l">
              <a:spcBef>
                <a:spcPts val="0"/>
              </a:spcBef>
              <a:spcAft>
                <a:spcPts val="0"/>
              </a:spcAft>
              <a:buSzPts val="1300"/>
              <a:buChar char="●"/>
            </a:pPr>
            <a:r>
              <a:rPr lang="en"/>
              <a:t>Model the real-world actions of these agents.</a:t>
            </a:r>
            <a:endParaRPr/>
          </a:p>
          <a:p>
            <a:pPr indent="-311150" lvl="0" marL="457200" rtl="0" algn="l">
              <a:spcBef>
                <a:spcPts val="0"/>
              </a:spcBef>
              <a:spcAft>
                <a:spcPts val="0"/>
              </a:spcAft>
              <a:buSzPts val="1300"/>
              <a:buChar char="●"/>
            </a:pPr>
            <a:r>
              <a:rPr lang="en"/>
              <a:t>Expand the </a:t>
            </a:r>
            <a:r>
              <a:rPr lang="en"/>
              <a:t>simulation grid to match real-world stadiums.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Roadblocks</a:t>
            </a:r>
            <a:endParaRPr/>
          </a:p>
        </p:txBody>
      </p:sp>
      <p:sp>
        <p:nvSpPr>
          <p:cNvPr id="136" name="Google Shape;136;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Difficulty in modeling human behavior</a:t>
            </a:r>
            <a:endParaRPr/>
          </a:p>
          <a:p>
            <a:pPr indent="-298450" lvl="1" marL="914400" rtl="0" algn="l">
              <a:spcBef>
                <a:spcPts val="0"/>
              </a:spcBef>
              <a:spcAft>
                <a:spcPts val="0"/>
              </a:spcAft>
              <a:buSzPts val="1100"/>
              <a:buChar char="○"/>
            </a:pPr>
            <a:r>
              <a:rPr lang="en"/>
              <a:t>Either </a:t>
            </a:r>
            <a:r>
              <a:rPr lang="en"/>
              <a:t>requires</a:t>
            </a:r>
            <a:r>
              <a:rPr lang="en"/>
              <a:t> assumptions on human behavior or data to support stadium behavior</a:t>
            </a:r>
            <a:endParaRPr/>
          </a:p>
          <a:p>
            <a:pPr indent="-311150" lvl="0" marL="457200" rtl="0" algn="l">
              <a:spcBef>
                <a:spcPts val="0"/>
              </a:spcBef>
              <a:spcAft>
                <a:spcPts val="0"/>
              </a:spcAft>
              <a:buSzPts val="1300"/>
              <a:buChar char="●"/>
            </a:pPr>
            <a:r>
              <a:rPr lang="en"/>
              <a:t>Difficulty in accurately modeling a stadium</a:t>
            </a:r>
            <a:endParaRPr/>
          </a:p>
          <a:p>
            <a:pPr indent="-298450" lvl="1" marL="914400" rtl="0" algn="l">
              <a:spcBef>
                <a:spcPts val="0"/>
              </a:spcBef>
              <a:spcAft>
                <a:spcPts val="0"/>
              </a:spcAft>
              <a:buSzPts val="1100"/>
              <a:buChar char="○"/>
            </a:pPr>
            <a:r>
              <a:rPr lang="en"/>
              <a:t>Official stadium data and dimensions are not readily available to the </a:t>
            </a:r>
            <a:r>
              <a:rPr lang="en"/>
              <a:t>public, requires some outreach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